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313" r:id="rId2"/>
    <p:sldId id="312" r:id="rId3"/>
    <p:sldId id="257" r:id="rId4"/>
    <p:sldId id="310" r:id="rId5"/>
    <p:sldId id="288" r:id="rId6"/>
    <p:sldId id="289"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092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9" autoAdjust="0"/>
    <p:restoredTop sz="90643" autoAdjust="0"/>
  </p:normalViewPr>
  <p:slideViewPr>
    <p:cSldViewPr snapToGrid="0">
      <p:cViewPr varScale="1">
        <p:scale>
          <a:sx n="110" d="100"/>
          <a:sy n="110" d="100"/>
        </p:scale>
        <p:origin x="640" y="168"/>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2024-10-08</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A1152B4D-80B6-452C-A7D7-277FD7B18C08}" type="slidenum">
              <a:rPr lang="en-CA" smtClean="0"/>
              <a:t>2</a:t>
            </a:fld>
            <a:endParaRPr lang="en-CA"/>
          </a:p>
        </p:txBody>
      </p:sp>
    </p:spTree>
    <p:extLst>
      <p:ext uri="{BB962C8B-B14F-4D97-AF65-F5344CB8AC3E}">
        <p14:creationId xmlns:p14="http://schemas.microsoft.com/office/powerpoint/2010/main" val="1173012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tx1"/>
                </a:solidFill>
                <a:latin typeface="+mn-lt"/>
              </a:rPr>
              <a:t>Learning Objectives</a:t>
            </a:r>
          </a:p>
          <a:p>
            <a:pPr marL="171450" indent="-171450">
              <a:lnSpc>
                <a:spcPct val="100000"/>
              </a:lnSpc>
              <a:spcBef>
                <a:spcPts val="2400"/>
              </a:spcBef>
              <a:buFont typeface="Arial" panose="020B0604020202020204" pitchFamily="34" charset="0"/>
              <a:buChar char="•"/>
            </a:pPr>
            <a:r>
              <a:rPr lang="en-US" dirty="0"/>
              <a:t>Set up a farm store.</a:t>
            </a:r>
          </a:p>
          <a:p>
            <a:pPr marL="171450" indent="-171450">
              <a:lnSpc>
                <a:spcPct val="100000"/>
              </a:lnSpc>
              <a:spcBef>
                <a:spcPts val="2400"/>
              </a:spcBef>
              <a:buFont typeface="Arial" panose="020B0604020202020204" pitchFamily="34" charset="0"/>
              <a:buChar char="•"/>
            </a:pPr>
            <a:r>
              <a:rPr lang="en-US" dirty="0"/>
              <a:t>Present a business experience.</a:t>
            </a:r>
          </a:p>
          <a:p>
            <a:pPr marL="171450" indent="-171450">
              <a:lnSpc>
                <a:spcPct val="100000"/>
              </a:lnSpc>
              <a:spcBef>
                <a:spcPts val="2400"/>
              </a:spcBef>
              <a:buFont typeface="Arial" panose="020B0604020202020204" pitchFamily="34" charset="0"/>
              <a:buChar char="•"/>
            </a:pPr>
            <a:r>
              <a:rPr lang="en-US" dirty="0"/>
              <a:t>Calculate with money and give change.</a:t>
            </a:r>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3</a:t>
            </a:fld>
            <a:endParaRPr lang="en-CA"/>
          </a:p>
        </p:txBody>
      </p:sp>
    </p:spTree>
    <p:extLst>
      <p:ext uri="{BB962C8B-B14F-4D97-AF65-F5344CB8AC3E}">
        <p14:creationId xmlns:p14="http://schemas.microsoft.com/office/powerpoint/2010/main" val="850832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rPr>
              <a:t>Bake Sale!</a:t>
            </a:r>
          </a:p>
          <a:p>
            <a:pPr marL="171450" indent="-171450">
              <a:lnSpc>
                <a:spcPct val="106000"/>
              </a:lnSpc>
              <a:spcBef>
                <a:spcPts val="1600"/>
              </a:spcBef>
              <a:buClr>
                <a:schemeClr val="dk1"/>
              </a:buClr>
              <a:buSzPct val="100000"/>
              <a:buFont typeface="Arial" panose="020B0604020202020204" pitchFamily="34" charset="0"/>
              <a:buChar char="•"/>
            </a:pPr>
            <a:r>
              <a:rPr lang="en-US" sz="1200" dirty="0">
                <a:solidFill>
                  <a:schemeClr val="tx1"/>
                </a:solidFill>
              </a:rPr>
              <a:t>Ask students to arrange the classroom like a market or bake sale so each table represents a farm store with the children’s advertising and photos of their products clearly displayed. </a:t>
            </a:r>
          </a:p>
          <a:p>
            <a:pPr marL="171450" indent="-171450">
              <a:lnSpc>
                <a:spcPct val="106000"/>
              </a:lnSpc>
              <a:spcBef>
                <a:spcPts val="1600"/>
              </a:spcBef>
              <a:buClr>
                <a:schemeClr val="dk1"/>
              </a:buClr>
              <a:buSzPct val="100000"/>
              <a:buFont typeface="Arial" panose="020B0604020202020204" pitchFamily="34" charset="0"/>
              <a:buChar char="•"/>
            </a:pPr>
            <a:r>
              <a:rPr lang="en-US" sz="1200" dirty="0">
                <a:solidFill>
                  <a:schemeClr val="tx1"/>
                </a:solidFill>
              </a:rPr>
              <a:t>Have examples of the children’s projects available for visitors to read. This could be presented in their notebooks or as a poster or portfolio of work completed during the project.</a:t>
            </a:r>
          </a:p>
        </p:txBody>
      </p:sp>
      <p:sp>
        <p:nvSpPr>
          <p:cNvPr id="4" name="Slide Number Placeholder 3"/>
          <p:cNvSpPr>
            <a:spLocks noGrp="1"/>
          </p:cNvSpPr>
          <p:nvPr>
            <p:ph type="sldNum" sz="quarter" idx="5"/>
          </p:nvPr>
        </p:nvSpPr>
        <p:spPr/>
        <p:txBody>
          <a:bodyPr/>
          <a:lstStyle/>
          <a:p>
            <a:fld id="{A1152B4D-80B6-452C-A7D7-277FD7B18C08}" type="slidenum">
              <a:rPr lang="en-CA" smtClean="0"/>
              <a:t>4</a:t>
            </a:fld>
            <a:endParaRPr lang="en-CA"/>
          </a:p>
        </p:txBody>
      </p:sp>
    </p:spTree>
    <p:extLst>
      <p:ext uri="{BB962C8B-B14F-4D97-AF65-F5344CB8AC3E}">
        <p14:creationId xmlns:p14="http://schemas.microsoft.com/office/powerpoint/2010/main" val="4205100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mn-lt"/>
              </a:rPr>
              <a:t>Calculating with Money</a:t>
            </a:r>
          </a:p>
          <a:p>
            <a:pPr marL="171450" indent="-171450">
              <a:lnSpc>
                <a:spcPct val="106000"/>
              </a:lnSpc>
              <a:spcBef>
                <a:spcPts val="2400"/>
              </a:spcBef>
              <a:buClr>
                <a:schemeClr val="dk1"/>
              </a:buClr>
              <a:buSzPct val="100000"/>
              <a:buFont typeface="Arial" panose="020B0604020202020204" pitchFamily="34" charset="0"/>
              <a:buChar char="•"/>
            </a:pPr>
            <a:r>
              <a:rPr lang="en-US" sz="1200" dirty="0">
                <a:solidFill>
                  <a:schemeClr val="tx1"/>
                </a:solidFill>
              </a:rPr>
              <a:t>Model the method you would like students to use for calculating change.</a:t>
            </a:r>
          </a:p>
          <a:p>
            <a:pPr marL="171450" indent="-171450">
              <a:lnSpc>
                <a:spcPct val="106000"/>
              </a:lnSpc>
              <a:spcBef>
                <a:spcPts val="2400"/>
              </a:spcBef>
              <a:buClr>
                <a:schemeClr val="dk1"/>
              </a:buClr>
              <a:buSzPct val="100000"/>
              <a:buFont typeface="Arial" panose="020B0604020202020204" pitchFamily="34" charset="0"/>
              <a:buChar char="•"/>
            </a:pPr>
            <a:r>
              <a:rPr lang="en-US" sz="1200" dirty="0">
                <a:solidFill>
                  <a:schemeClr val="tx1"/>
                </a:solidFill>
              </a:rPr>
              <a:t>Distribute the play money and split the class in half so they can experience being a seller and a customer.</a:t>
            </a:r>
          </a:p>
          <a:p>
            <a:pPr marL="171450" indent="-171450">
              <a:lnSpc>
                <a:spcPct val="106000"/>
              </a:lnSpc>
              <a:spcBef>
                <a:spcPts val="2400"/>
              </a:spcBef>
              <a:buClr>
                <a:schemeClr val="dk1"/>
              </a:buClr>
              <a:buSzPct val="100000"/>
              <a:buFont typeface="Arial" panose="020B0604020202020204" pitchFamily="34" charset="0"/>
              <a:buChar char="•"/>
            </a:pPr>
            <a:r>
              <a:rPr lang="en-US" sz="1200" dirty="0">
                <a:solidFill>
                  <a:schemeClr val="tx1"/>
                </a:solidFill>
              </a:rPr>
              <a:t>The customer group will visit their peers’ shops and place orders they will pay for with their play money. They must ensure that they have enough money to pay for their orders. </a:t>
            </a:r>
          </a:p>
          <a:p>
            <a:pPr marL="171450" indent="-171450">
              <a:lnSpc>
                <a:spcPct val="106000"/>
              </a:lnSpc>
              <a:spcBef>
                <a:spcPts val="2400"/>
              </a:spcBef>
              <a:buClr>
                <a:schemeClr val="dk1"/>
              </a:buClr>
              <a:buSzPct val="100000"/>
              <a:buFont typeface="Arial" panose="020B0604020202020204" pitchFamily="34" charset="0"/>
              <a:buChar char="•"/>
            </a:pPr>
            <a:r>
              <a:rPr lang="en-US" sz="1200" dirty="0">
                <a:solidFill>
                  <a:schemeClr val="tx1"/>
                </a:solidFill>
              </a:rPr>
              <a:t>The seller group will welcome their customers to their farm stores, calculate the total cost of their orders, and give back change. </a:t>
            </a:r>
          </a:p>
          <a:p>
            <a:pPr marL="171450" indent="-171450">
              <a:lnSpc>
                <a:spcPct val="106000"/>
              </a:lnSpc>
              <a:spcBef>
                <a:spcPts val="2400"/>
              </a:spcBef>
              <a:buClr>
                <a:schemeClr val="dk1"/>
              </a:buClr>
              <a:buSzPct val="100000"/>
              <a:buFont typeface="Arial" panose="020B0604020202020204" pitchFamily="34" charset="0"/>
              <a:buChar char="•"/>
            </a:pPr>
            <a:r>
              <a:rPr lang="en-US" sz="1200" dirty="0">
                <a:solidFill>
                  <a:schemeClr val="tx1"/>
                </a:solidFill>
              </a:rPr>
              <a:t>Once the customer group has spent all their play money, switch the groups and repeat the activity to give everyone the opportunity to experience both budgeting and calculating order totals and change.</a:t>
            </a:r>
          </a:p>
          <a:p>
            <a:pPr marL="171450" indent="-171450">
              <a:lnSpc>
                <a:spcPct val="106000"/>
              </a:lnSpc>
              <a:spcBef>
                <a:spcPts val="2400"/>
              </a:spcBef>
              <a:buClr>
                <a:schemeClr val="dk1"/>
              </a:buClr>
              <a:buSzPct val="100000"/>
              <a:buFont typeface="Arial" panose="020B0604020202020204" pitchFamily="34" charset="0"/>
              <a:buChar char="•"/>
            </a:pPr>
            <a:r>
              <a:rPr lang="en-US" sz="1200" dirty="0">
                <a:solidFill>
                  <a:schemeClr val="tx1"/>
                </a:solidFill>
              </a:rPr>
              <a:t>Once everyone has </a:t>
            </a:r>
            <a:r>
              <a:rPr lang="en-US" sz="1200" dirty="0" err="1">
                <a:solidFill>
                  <a:schemeClr val="tx1"/>
                </a:solidFill>
              </a:rPr>
              <a:t>practised</a:t>
            </a:r>
            <a:r>
              <a:rPr lang="en-US" sz="1200" dirty="0">
                <a:solidFill>
                  <a:schemeClr val="tx1"/>
                </a:solidFill>
              </a:rPr>
              <a:t> giving change, the bake sale can begin, and students can share their learning with the invited guests and sell them their innovative new granola bars.</a:t>
            </a:r>
          </a:p>
        </p:txBody>
      </p:sp>
      <p:sp>
        <p:nvSpPr>
          <p:cNvPr id="4" name="Slide Number Placeholder 3"/>
          <p:cNvSpPr>
            <a:spLocks noGrp="1"/>
          </p:cNvSpPr>
          <p:nvPr>
            <p:ph type="sldNum" sz="quarter" idx="5"/>
          </p:nvPr>
        </p:nvSpPr>
        <p:spPr/>
        <p:txBody>
          <a:bodyPr/>
          <a:lstStyle/>
          <a:p>
            <a:fld id="{A1152B4D-80B6-452C-A7D7-277FD7B18C08}" type="slidenum">
              <a:rPr lang="en-CA" smtClean="0"/>
              <a:t>5</a:t>
            </a:fld>
            <a:endParaRPr lang="en-CA"/>
          </a:p>
        </p:txBody>
      </p:sp>
    </p:spTree>
    <p:extLst>
      <p:ext uri="{BB962C8B-B14F-4D97-AF65-F5344CB8AC3E}">
        <p14:creationId xmlns:p14="http://schemas.microsoft.com/office/powerpoint/2010/main" val="4223323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mn-lt"/>
              </a:rPr>
              <a:t>More Practice</a:t>
            </a:r>
          </a:p>
          <a:p>
            <a:pPr marL="171450" indent="-171450">
              <a:lnSpc>
                <a:spcPct val="125000"/>
              </a:lnSpc>
              <a:spcBef>
                <a:spcPts val="1400"/>
              </a:spcBef>
              <a:buFont typeface="Arial" panose="020B0604020202020204" pitchFamily="34" charset="0"/>
              <a:buChar char="•"/>
            </a:pPr>
            <a:r>
              <a:rPr lang="en-US" sz="1200" dirty="0"/>
              <a:t>A customer spends 75¢ and pays with a </a:t>
            </a:r>
            <a:r>
              <a:rPr lang="en-US" sz="1200" dirty="0" err="1"/>
              <a:t>loonie</a:t>
            </a:r>
            <a:r>
              <a:rPr lang="en-US" sz="1200" dirty="0"/>
              <a:t> ($1). How much change should you give them?</a:t>
            </a:r>
          </a:p>
          <a:p>
            <a:pPr marL="171450" indent="-171450">
              <a:lnSpc>
                <a:spcPct val="125000"/>
              </a:lnSpc>
              <a:spcBef>
                <a:spcPts val="1400"/>
              </a:spcBef>
              <a:buFont typeface="Arial" panose="020B0604020202020204" pitchFamily="34" charset="0"/>
              <a:buChar char="•"/>
            </a:pPr>
            <a:r>
              <a:rPr lang="en-US" sz="1200" dirty="0"/>
              <a:t>A customer spends 45¢ . They pay with 2 quarters (25¢ each). How much change should you give them?</a:t>
            </a:r>
          </a:p>
          <a:p>
            <a:pPr marL="171450" indent="-171450">
              <a:lnSpc>
                <a:spcPct val="125000"/>
              </a:lnSpc>
              <a:spcBef>
                <a:spcPts val="1400"/>
              </a:spcBef>
              <a:buFont typeface="Arial" panose="020B0604020202020204" pitchFamily="34" charset="0"/>
              <a:buChar char="•"/>
            </a:pPr>
            <a:r>
              <a:rPr lang="en-US" sz="1200" dirty="0"/>
              <a:t>A customer buys 4 bars for 10¢ each. They pay with 1 quarter (25¢) and 2 dimes (10¢ each). How much change should you give them?</a:t>
            </a:r>
          </a:p>
        </p:txBody>
      </p:sp>
      <p:sp>
        <p:nvSpPr>
          <p:cNvPr id="4" name="Slide Number Placeholder 3"/>
          <p:cNvSpPr>
            <a:spLocks noGrp="1"/>
          </p:cNvSpPr>
          <p:nvPr>
            <p:ph type="sldNum" sz="quarter" idx="5"/>
          </p:nvPr>
        </p:nvSpPr>
        <p:spPr/>
        <p:txBody>
          <a:bodyPr/>
          <a:lstStyle/>
          <a:p>
            <a:fld id="{A1152B4D-80B6-452C-A7D7-277FD7B18C08}" type="slidenum">
              <a:rPr lang="en-CA" smtClean="0"/>
              <a:t>6</a:t>
            </a:fld>
            <a:endParaRPr lang="en-CA"/>
          </a:p>
        </p:txBody>
      </p:sp>
    </p:spTree>
    <p:extLst>
      <p:ext uri="{BB962C8B-B14F-4D97-AF65-F5344CB8AC3E}">
        <p14:creationId xmlns:p14="http://schemas.microsoft.com/office/powerpoint/2010/main" val="17395605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G3S09</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0729" r="10729"/>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t="66692" r="19334"/>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82109" b="85244"/>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28637" t="72424" r="43207" b="5621"/>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59829" t="31403" r="16737" b="48436"/>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31337" t="14452" r="44574" b="67048"/>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goodineverygrain.ca/ontario-farming-stemterpris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CD3A2-ECFD-7034-D5BB-88D19DC19356}"/>
              </a:ext>
            </a:extLst>
          </p:cNvPr>
          <p:cNvSpPr>
            <a:spLocks noGrp="1"/>
          </p:cNvSpPr>
          <p:nvPr>
            <p:ph type="title"/>
          </p:nvPr>
        </p:nvSpPr>
        <p:spPr/>
        <p:txBody>
          <a:bodyPr/>
          <a:lstStyle/>
          <a:p>
            <a:r>
              <a:rPr lang="en-US" dirty="0">
                <a:latin typeface="Lexend Deca Medium" pitchFamily="2" charset="77"/>
              </a:rPr>
              <a:t>A Note for Teachers </a:t>
            </a:r>
          </a:p>
        </p:txBody>
      </p:sp>
      <p:sp>
        <p:nvSpPr>
          <p:cNvPr id="3" name="Content Placeholder 2">
            <a:extLst>
              <a:ext uri="{FF2B5EF4-FFF2-40B4-BE49-F238E27FC236}">
                <a16:creationId xmlns:a16="http://schemas.microsoft.com/office/drawing/2014/main" id="{34A136B4-DAD1-AA6F-0947-310A5C9E00D0}"/>
              </a:ext>
            </a:extLst>
          </p:cNvPr>
          <p:cNvSpPr>
            <a:spLocks noGrp="1"/>
          </p:cNvSpPr>
          <p:nvPr>
            <p:ph idx="1"/>
          </p:nvPr>
        </p:nvSpPr>
        <p:spPr/>
        <p:txBody>
          <a:bodyPr>
            <a:normAutofit/>
          </a:bodyPr>
          <a:lstStyle/>
          <a:p>
            <a:pPr marL="0" indent="0">
              <a:lnSpc>
                <a:spcPct val="107000"/>
              </a:lnSpc>
              <a:spcAft>
                <a:spcPts val="800"/>
              </a:spcAft>
              <a:buNone/>
            </a:pPr>
            <a:r>
              <a:rPr lang="en-CA" sz="1800" kern="100" dirty="0">
                <a:effectLst/>
                <a:latin typeface="Lexend Deca Light" pitchFamily="2" charset="77"/>
                <a:ea typeface="Calibri" panose="020F0502020204030204" pitchFamily="34" charset="0"/>
                <a:cs typeface="Calibri" panose="020F0502020204030204" pitchFamily="34" charset="0"/>
              </a:rPr>
              <a:t>In this final stage of </a:t>
            </a:r>
            <a:r>
              <a:rPr lang="en-CA" sz="1800" kern="100" dirty="0" err="1">
                <a:effectLst/>
                <a:latin typeface="Lexend Deca Light" pitchFamily="2" charset="77"/>
                <a:ea typeface="Calibri" panose="020F0502020204030204" pitchFamily="34" charset="0"/>
                <a:cs typeface="Calibri" panose="020F0502020204030204" pitchFamily="34" charset="0"/>
              </a:rPr>
              <a:t>STEMterprise</a:t>
            </a:r>
            <a:r>
              <a:rPr lang="en-CA" sz="1800" kern="100" dirty="0">
                <a:effectLst/>
                <a:latin typeface="Lexend Deca Light" pitchFamily="2" charset="77"/>
                <a:ea typeface="Calibri" panose="020F0502020204030204" pitchFamily="34" charset="0"/>
                <a:cs typeface="Calibri" panose="020F0502020204030204" pitchFamily="34" charset="0"/>
              </a:rPr>
              <a:t>, students will have the opportunity to showcase their business. There are several ways to do this, whether your students baked granola bars or not. </a:t>
            </a:r>
            <a:endParaRPr lang="en-CA" sz="1800" kern="1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7000"/>
              </a:lnSpc>
              <a:spcAft>
                <a:spcPts val="800"/>
              </a:spcAft>
              <a:buNone/>
            </a:pPr>
            <a:r>
              <a:rPr lang="en-CA" sz="1800" kern="100" dirty="0">
                <a:effectLst/>
                <a:latin typeface="Lexend Deca Light" pitchFamily="2" charset="77"/>
                <a:ea typeface="Calibri" panose="020F0502020204030204" pitchFamily="34" charset="0"/>
                <a:cs typeface="Calibri" panose="020F0502020204030204" pitchFamily="34" charset="0"/>
              </a:rPr>
              <a:t>Educators from across the province have been sharing their approaches and we’ve condensed them into three recommendations: </a:t>
            </a:r>
            <a:endParaRPr lang="en-CA" sz="1800" kern="100" dirty="0">
              <a:effectLst/>
              <a:latin typeface="Lexend Deca Light" pitchFamily="2" charset="77"/>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en-CA" sz="1800" b="1" kern="100" dirty="0">
                <a:effectLst/>
                <a:latin typeface="Lexend Deca Light" pitchFamily="2" charset="77"/>
                <a:ea typeface="Calibri" panose="020F0502020204030204" pitchFamily="34" charset="0"/>
                <a:cs typeface="Calibri" panose="020F0502020204030204" pitchFamily="34" charset="0"/>
              </a:rPr>
              <a:t>Bake Sale </a:t>
            </a:r>
            <a:r>
              <a:rPr lang="en-CA" sz="1800" kern="100" dirty="0">
                <a:effectLst/>
                <a:latin typeface="Lexend Deca Light" pitchFamily="2" charset="77"/>
                <a:ea typeface="Calibri" panose="020F0502020204030204" pitchFamily="34" charset="0"/>
                <a:cs typeface="Calibri" panose="020F0502020204030204" pitchFamily="34" charset="0"/>
              </a:rPr>
              <a:t>(with </a:t>
            </a:r>
            <a:r>
              <a:rPr lang="en-CA" sz="1800" u="sng" kern="100" dirty="0">
                <a:effectLst/>
                <a:latin typeface="Lexend Deca Light" pitchFamily="2" charset="77"/>
                <a:ea typeface="Calibri" panose="020F0502020204030204" pitchFamily="34" charset="0"/>
                <a:cs typeface="Calibri" panose="020F0502020204030204" pitchFamily="34" charset="0"/>
              </a:rPr>
              <a:t>play money</a:t>
            </a:r>
            <a:r>
              <a:rPr lang="en-CA" sz="1800" kern="100" dirty="0">
                <a:effectLst/>
                <a:latin typeface="Lexend Deca Light" pitchFamily="2" charset="77"/>
                <a:ea typeface="Calibri" panose="020F0502020204030204" pitchFamily="34" charset="0"/>
                <a:cs typeface="Calibri" panose="020F0502020204030204" pitchFamily="34" charset="0"/>
              </a:rPr>
              <a:t>)</a:t>
            </a:r>
          </a:p>
          <a:p>
            <a:pPr marL="342900" lvl="0" indent="-342900">
              <a:lnSpc>
                <a:spcPct val="107000"/>
              </a:lnSpc>
              <a:buFont typeface="Symbol" pitchFamily="2" charset="2"/>
              <a:buChar char=""/>
            </a:pPr>
            <a:r>
              <a:rPr lang="en-CA" sz="1800" b="1" kern="100" dirty="0">
                <a:effectLst/>
                <a:latin typeface="Lexend Deca Light" pitchFamily="2" charset="77"/>
                <a:ea typeface="Calibri" panose="020F0502020204030204" pitchFamily="34" charset="0"/>
                <a:cs typeface="Calibri" panose="020F0502020204030204" pitchFamily="34" charset="0"/>
              </a:rPr>
              <a:t>STEM Den </a:t>
            </a:r>
            <a:r>
              <a:rPr lang="en-CA" sz="1800" kern="100" dirty="0">
                <a:effectLst/>
                <a:latin typeface="Lexend Deca Light" pitchFamily="2" charset="77"/>
                <a:ea typeface="Calibri" panose="020F0502020204030204" pitchFamily="34" charset="0"/>
                <a:cs typeface="Calibri" panose="020F0502020204030204" pitchFamily="34" charset="0"/>
              </a:rPr>
              <a:t>(similar to Dragon’s Den with awards)</a:t>
            </a:r>
          </a:p>
          <a:p>
            <a:pPr marL="342900" lvl="0" indent="-342900">
              <a:lnSpc>
                <a:spcPct val="107000"/>
              </a:lnSpc>
              <a:spcAft>
                <a:spcPts val="800"/>
              </a:spcAft>
              <a:buFont typeface="Symbol" pitchFamily="2" charset="2"/>
              <a:buChar char=""/>
            </a:pPr>
            <a:r>
              <a:rPr lang="en-CA" sz="1800" b="1" kern="100" dirty="0">
                <a:effectLst/>
                <a:latin typeface="Lexend Deca Light" pitchFamily="2" charset="77"/>
                <a:ea typeface="Calibri" panose="020F0502020204030204" pitchFamily="34" charset="0"/>
                <a:cs typeface="Calibri" panose="020F0502020204030204" pitchFamily="34" charset="0"/>
              </a:rPr>
              <a:t>Business Showcase </a:t>
            </a:r>
            <a:r>
              <a:rPr lang="en-CA" sz="1800" kern="100" dirty="0">
                <a:effectLst/>
                <a:latin typeface="Lexend Deca Light" pitchFamily="2" charset="77"/>
                <a:ea typeface="Calibri" panose="020F0502020204030204" pitchFamily="34" charset="0"/>
                <a:cs typeface="Calibri" panose="020F0502020204030204" pitchFamily="34" charset="0"/>
              </a:rPr>
              <a:t>(using a voting system).</a:t>
            </a:r>
            <a:endParaRPr lang="en-CA" sz="1800" kern="1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7000"/>
              </a:lnSpc>
              <a:spcAft>
                <a:spcPts val="800"/>
              </a:spcAft>
              <a:buNone/>
            </a:pPr>
            <a:r>
              <a:rPr lang="en-CA" sz="1800" kern="100" dirty="0">
                <a:effectLst/>
                <a:latin typeface="Lexend Deca Light" pitchFamily="2" charset="77"/>
                <a:ea typeface="Calibri" panose="020F0502020204030204" pitchFamily="34" charset="0"/>
                <a:cs typeface="Calibri" panose="020F0502020204030204" pitchFamily="34" charset="0"/>
              </a:rPr>
              <a:t>This slide deck can be used if the </a:t>
            </a:r>
            <a:r>
              <a:rPr lang="en-CA" sz="1800" b="1" kern="100" dirty="0">
                <a:effectLst/>
                <a:latin typeface="Lexend Deca Light" pitchFamily="2" charset="77"/>
                <a:ea typeface="Calibri" panose="020F0502020204030204" pitchFamily="34" charset="0"/>
                <a:cs typeface="Calibri" panose="020F0502020204030204" pitchFamily="34" charset="0"/>
              </a:rPr>
              <a:t>Bake Sale approach </a:t>
            </a:r>
            <a:r>
              <a:rPr lang="en-CA" sz="1800" kern="100" dirty="0">
                <a:effectLst/>
                <a:latin typeface="Lexend Deca Light" pitchFamily="2" charset="77"/>
                <a:ea typeface="Calibri" panose="020F0502020204030204" pitchFamily="34" charset="0"/>
                <a:cs typeface="Calibri" panose="020F0502020204030204" pitchFamily="34" charset="0"/>
              </a:rPr>
              <a:t>is used.  Please visit </a:t>
            </a:r>
            <a:r>
              <a:rPr lang="en-CA" sz="1800" kern="100" dirty="0">
                <a:effectLst/>
                <a:latin typeface="Lexend Deca Light" pitchFamily="2" charset="77"/>
                <a:ea typeface="Calibri" panose="020F0502020204030204" pitchFamily="34" charset="0"/>
                <a:cs typeface="Calibri" panose="020F0502020204030204" pitchFamily="34" charset="0"/>
                <a:hlinkClick r:id="rId2"/>
              </a:rPr>
              <a:t>https://goodineverygrain.ca/ontario-farming-stemterprise/</a:t>
            </a:r>
            <a:r>
              <a:rPr lang="en-CA" sz="1800" kern="100" dirty="0">
                <a:effectLst/>
                <a:latin typeface="Lexend Deca Light" pitchFamily="2" charset="77"/>
                <a:ea typeface="Calibri" panose="020F0502020204030204" pitchFamily="34" charset="0"/>
                <a:cs typeface="Calibri" panose="020F0502020204030204" pitchFamily="34" charset="0"/>
              </a:rPr>
              <a:t> for additional resources for other approaches.</a:t>
            </a:r>
          </a:p>
        </p:txBody>
      </p:sp>
    </p:spTree>
    <p:extLst>
      <p:ext uri="{BB962C8B-B14F-4D97-AF65-F5344CB8AC3E}">
        <p14:creationId xmlns:p14="http://schemas.microsoft.com/office/powerpoint/2010/main" val="2975496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lstStyle/>
          <a:p>
            <a:r>
              <a:rPr lang="en-US" dirty="0">
                <a:latin typeface="Lexend Deca Medium" pitchFamily="2" charset="77"/>
              </a:rPr>
              <a:t>Stage 7 – Bake Sale</a:t>
            </a:r>
            <a:endParaRPr lang="en-CA" dirty="0">
              <a:latin typeface="Lexend Deca Medium" pitchFamily="2" charset="77"/>
            </a:endParaRPr>
          </a:p>
        </p:txBody>
      </p:sp>
      <p:sp>
        <p:nvSpPr>
          <p:cNvPr id="6" name="Rectangle 5">
            <a:extLst>
              <a:ext uri="{FF2B5EF4-FFF2-40B4-BE49-F238E27FC236}">
                <a16:creationId xmlns:a16="http://schemas.microsoft.com/office/drawing/2014/main" id="{A32EA19C-C188-7CFA-0DFD-D76147CF17D3}"/>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2">
            <a:extLst>
              <a:ext uri="{FF2B5EF4-FFF2-40B4-BE49-F238E27FC236}">
                <a16:creationId xmlns:a16="http://schemas.microsoft.com/office/drawing/2014/main" id="{827B20CC-F143-DB46-4732-C575C1052C72}"/>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444927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124034" y="699817"/>
            <a:ext cx="5938887" cy="786547"/>
          </a:xfrm>
        </p:spPr>
        <p:txBody>
          <a:bodyPr/>
          <a:lstStyle/>
          <a:p>
            <a:r>
              <a:rPr lang="en-US" dirty="0">
                <a:latin typeface="Lexend Deca Medium" pitchFamily="2" charset="77"/>
              </a:rPr>
              <a:t>Learning Goals</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217947" y="1995418"/>
            <a:ext cx="5938887" cy="2175138"/>
          </a:xfrm>
        </p:spPr>
        <p:txBody>
          <a:bodyPr>
            <a:normAutofit/>
          </a:bodyPr>
          <a:lstStyle/>
          <a:p>
            <a:pPr>
              <a:lnSpc>
                <a:spcPct val="100000"/>
              </a:lnSpc>
              <a:spcBef>
                <a:spcPts val="2400"/>
              </a:spcBef>
            </a:pPr>
            <a:r>
              <a:rPr lang="en-US" sz="2000" dirty="0">
                <a:latin typeface="Lexend Deca Light" pitchFamily="2" charset="77"/>
              </a:rPr>
              <a:t>Set up a farm store.</a:t>
            </a:r>
          </a:p>
          <a:p>
            <a:pPr>
              <a:lnSpc>
                <a:spcPct val="100000"/>
              </a:lnSpc>
              <a:spcBef>
                <a:spcPts val="2400"/>
              </a:spcBef>
            </a:pPr>
            <a:r>
              <a:rPr lang="en-US" sz="2000" dirty="0">
                <a:latin typeface="Lexend Deca Light" pitchFamily="2" charset="77"/>
              </a:rPr>
              <a:t>Present a business experience.</a:t>
            </a:r>
          </a:p>
          <a:p>
            <a:pPr>
              <a:lnSpc>
                <a:spcPct val="100000"/>
              </a:lnSpc>
              <a:spcBef>
                <a:spcPts val="2400"/>
              </a:spcBef>
            </a:pPr>
            <a:r>
              <a:rPr lang="en-US" sz="2000" dirty="0">
                <a:latin typeface="Lexend Deca Light" pitchFamily="2" charset="77"/>
              </a:rPr>
              <a:t>Calculate with money and give change.</a:t>
            </a:r>
            <a:endParaRPr lang="en-CA" sz="2000" dirty="0">
              <a:latin typeface="Lexend Deca Light" pitchFamily="2" charset="77"/>
            </a:endParaRPr>
          </a:p>
        </p:txBody>
      </p:sp>
      <p:pic>
        <p:nvPicPr>
          <p:cNvPr id="5" name="Picture 4" descr="A picture containing text, sign, vector graphics&#10;&#10;Description automatically generated">
            <a:extLst>
              <a:ext uri="{FF2B5EF4-FFF2-40B4-BE49-F238E27FC236}">
                <a16:creationId xmlns:a16="http://schemas.microsoft.com/office/drawing/2014/main" id="{72F22970-8735-471F-A6E0-5DFAF71DCC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555374">
            <a:off x="6821337" y="4420266"/>
            <a:ext cx="1946162" cy="1942021"/>
          </a:xfrm>
          <a:prstGeom prst="rect">
            <a:avLst/>
          </a:prstGeom>
        </p:spPr>
      </p:pic>
    </p:spTree>
    <p:extLst>
      <p:ext uri="{BB962C8B-B14F-4D97-AF65-F5344CB8AC3E}">
        <p14:creationId xmlns:p14="http://schemas.microsoft.com/office/powerpoint/2010/main" val="3599352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6B96C0E3-F821-46CE-9835-5586ECEE60F8}"/>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a:stretch/>
        </p:blipFill>
        <p:spPr>
          <a:xfrm>
            <a:off x="3995198" y="10"/>
            <a:ext cx="5137061"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8" name="Picture 7">
            <a:extLst>
              <a:ext uri="{FF2B5EF4-FFF2-40B4-BE49-F238E27FC236}">
                <a16:creationId xmlns:a16="http://schemas.microsoft.com/office/drawing/2014/main" id="{827C5E02-DC1A-4A51-BEB4-C80B52E6B834}"/>
              </a:ext>
            </a:extLst>
          </p:cNvPr>
          <p:cNvPicPr>
            <a:picLocks noChangeAspect="1"/>
          </p:cNvPicPr>
          <p:nvPr/>
        </p:nvPicPr>
        <p:blipFill rotWithShape="1">
          <a:blip r:embed="rId4">
            <a:extLst>
              <a:ext uri="{28A0092B-C50C-407E-A947-70E740481C1C}">
                <a14:useLocalDpi xmlns:a14="http://schemas.microsoft.com/office/drawing/2010/main" val="0"/>
              </a:ext>
            </a:extLst>
          </a:blip>
          <a:srcRect t="27392" b="10828"/>
          <a:stretch/>
        </p:blipFill>
        <p:spPr>
          <a:xfrm>
            <a:off x="3578578" y="3504788"/>
            <a:ext cx="5553681" cy="3365141"/>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Rounded Corners 15">
            <a:extLst>
              <a:ext uri="{FF2B5EF4-FFF2-40B4-BE49-F238E27FC236}">
                <a16:creationId xmlns:a16="http://schemas.microsoft.com/office/drawing/2014/main" id="{9C515114-F8F4-49AE-ADE3-01A1F0FEA531}"/>
              </a:ext>
            </a:extLst>
          </p:cNvPr>
          <p:cNvSpPr/>
          <p:nvPr/>
        </p:nvSpPr>
        <p:spPr>
          <a:xfrm>
            <a:off x="250315" y="571350"/>
            <a:ext cx="4715223" cy="5715150"/>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Title 3">
            <a:extLst>
              <a:ext uri="{FF2B5EF4-FFF2-40B4-BE49-F238E27FC236}">
                <a16:creationId xmlns:a16="http://schemas.microsoft.com/office/drawing/2014/main" id="{D024FCC5-6149-459D-AFB5-501D52AEC423}"/>
              </a:ext>
            </a:extLst>
          </p:cNvPr>
          <p:cNvSpPr>
            <a:spLocks noGrp="1"/>
          </p:cNvSpPr>
          <p:nvPr>
            <p:ph type="title"/>
          </p:nvPr>
        </p:nvSpPr>
        <p:spPr>
          <a:xfrm>
            <a:off x="563841" y="882939"/>
            <a:ext cx="3624601" cy="787633"/>
          </a:xfrm>
        </p:spPr>
        <p:txBody>
          <a:bodyPr vert="horz" lIns="91440" tIns="45720" rIns="91440" bIns="45720" rtlCol="0" anchor="ctr">
            <a:normAutofit/>
          </a:bodyPr>
          <a:lstStyle/>
          <a:p>
            <a:r>
              <a:rPr lang="en-US" sz="3000" kern="1200" dirty="0">
                <a:latin typeface="Lexend Deca Medium" pitchFamily="2" charset="77"/>
              </a:rPr>
              <a:t>Bake Sale!</a:t>
            </a:r>
          </a:p>
        </p:txBody>
      </p:sp>
      <p:sp>
        <p:nvSpPr>
          <p:cNvPr id="3" name="Rectangle 2">
            <a:extLst>
              <a:ext uri="{FF2B5EF4-FFF2-40B4-BE49-F238E27FC236}">
                <a16:creationId xmlns:a16="http://schemas.microsoft.com/office/drawing/2014/main" id="{40370BC9-178D-40D4-A59E-ECD846176F37}"/>
              </a:ext>
            </a:extLst>
          </p:cNvPr>
          <p:cNvSpPr/>
          <p:nvPr/>
        </p:nvSpPr>
        <p:spPr>
          <a:xfrm>
            <a:off x="336042" y="2103120"/>
            <a:ext cx="3670146" cy="1787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69711" y="1869362"/>
            <a:ext cx="3957979" cy="4865156"/>
          </a:xfrm>
        </p:spPr>
        <p:txBody>
          <a:bodyPr vert="horz" lIns="91440" tIns="45720" rIns="91440" bIns="45720" rtlCol="0">
            <a:normAutofit/>
          </a:bodyPr>
          <a:lstStyle/>
          <a:p>
            <a:pPr>
              <a:lnSpc>
                <a:spcPct val="100000"/>
              </a:lnSpc>
              <a:spcBef>
                <a:spcPts val="1600"/>
              </a:spcBef>
              <a:buClr>
                <a:schemeClr val="dk1"/>
              </a:buClr>
              <a:buSzPct val="100000"/>
            </a:pPr>
            <a:r>
              <a:rPr lang="en-US" sz="2000" dirty="0">
                <a:solidFill>
                  <a:schemeClr val="tx1"/>
                </a:solidFill>
                <a:latin typeface="Lexend Deca Light" pitchFamily="2" charset="77"/>
              </a:rPr>
              <a:t>How should we set up the classroom for the bake sale?</a:t>
            </a:r>
          </a:p>
          <a:p>
            <a:pPr>
              <a:lnSpc>
                <a:spcPct val="100000"/>
              </a:lnSpc>
              <a:spcBef>
                <a:spcPts val="1600"/>
              </a:spcBef>
              <a:buClr>
                <a:schemeClr val="dk1"/>
              </a:buClr>
              <a:buSzPct val="100000"/>
            </a:pPr>
            <a:r>
              <a:rPr lang="en-US" sz="2000" dirty="0">
                <a:solidFill>
                  <a:schemeClr val="tx1"/>
                </a:solidFill>
                <a:latin typeface="Lexend Deca Light" pitchFamily="2" charset="77"/>
              </a:rPr>
              <a:t>How will your group present your work and your granola bars on your table?</a:t>
            </a:r>
          </a:p>
        </p:txBody>
      </p:sp>
      <p:cxnSp>
        <p:nvCxnSpPr>
          <p:cNvPr id="7" name="Straight Connector 6">
            <a:extLst>
              <a:ext uri="{FF2B5EF4-FFF2-40B4-BE49-F238E27FC236}">
                <a16:creationId xmlns:a16="http://schemas.microsoft.com/office/drawing/2014/main" id="{09280138-C0A8-4401-9B95-C46422D1A086}"/>
              </a:ext>
            </a:extLst>
          </p:cNvPr>
          <p:cNvCxnSpPr/>
          <p:nvPr/>
        </p:nvCxnSpPr>
        <p:spPr>
          <a:xfrm>
            <a:off x="658232" y="1682501"/>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6346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83611B80-4E16-41E7-978A-ABE98B0ABF28}"/>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a:stretch/>
        </p:blipFill>
        <p:spPr>
          <a:xfrm>
            <a:off x="4104015" y="6934"/>
            <a:ext cx="5026701" cy="3351134"/>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8" name="Picture 7">
            <a:extLst>
              <a:ext uri="{FF2B5EF4-FFF2-40B4-BE49-F238E27FC236}">
                <a16:creationId xmlns:a16="http://schemas.microsoft.com/office/drawing/2014/main" id="{0764467B-B6E9-471F-ABC5-BD0E0CABB187}"/>
              </a:ext>
            </a:extLst>
          </p:cNvPr>
          <p:cNvPicPr>
            <a:picLocks noChangeAspect="1"/>
          </p:cNvPicPr>
          <p:nvPr/>
        </p:nvPicPr>
        <p:blipFill>
          <a:blip r:embed="rId4">
            <a:extLst>
              <a:ext uri="{28A0092B-C50C-407E-A947-70E740481C1C}">
                <a14:useLocalDpi xmlns:a14="http://schemas.microsoft.com/office/drawing/2010/main" val="0"/>
              </a:ext>
            </a:extLst>
          </a:blip>
          <a:srcRect t="3222" b="3222"/>
          <a:stretch/>
        </p:blipFill>
        <p:spPr>
          <a:xfrm>
            <a:off x="3701487" y="3493054"/>
            <a:ext cx="5429229" cy="3388965"/>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B1B3BE87-0C8F-4CB4-B146-CF00E3661C61}"/>
              </a:ext>
            </a:extLst>
          </p:cNvPr>
          <p:cNvSpPr/>
          <p:nvPr/>
        </p:nvSpPr>
        <p:spPr>
          <a:xfrm>
            <a:off x="250315" y="571350"/>
            <a:ext cx="5026701"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4" name="Straight Connector 13">
            <a:extLst>
              <a:ext uri="{FF2B5EF4-FFF2-40B4-BE49-F238E27FC236}">
                <a16:creationId xmlns:a16="http://schemas.microsoft.com/office/drawing/2014/main" id="{04ED87AA-AC03-4BB0-8EBE-3D47D2AAFA80}"/>
              </a:ext>
            </a:extLst>
          </p:cNvPr>
          <p:cNvCxnSpPr/>
          <p:nvPr/>
        </p:nvCxnSpPr>
        <p:spPr>
          <a:xfrm>
            <a:off x="603165" y="1659748"/>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1CBBC293-2D99-4D94-93D4-338D889E087D}"/>
              </a:ext>
            </a:extLst>
          </p:cNvPr>
          <p:cNvSpPr txBox="1">
            <a:spLocks/>
          </p:cNvSpPr>
          <p:nvPr/>
        </p:nvSpPr>
        <p:spPr>
          <a:xfrm>
            <a:off x="495216" y="939810"/>
            <a:ext cx="4536897" cy="541658"/>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Calculating with Money</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495216" y="1938592"/>
            <a:ext cx="4641072" cy="4490403"/>
          </a:xfrm>
        </p:spPr>
        <p:txBody>
          <a:bodyPr vert="horz" lIns="91440" tIns="45720" rIns="91440" bIns="45720" rtlCol="0">
            <a:noAutofit/>
          </a:bodyPr>
          <a:lstStyle/>
          <a:p>
            <a:pPr>
              <a:lnSpc>
                <a:spcPct val="100000"/>
              </a:lnSpc>
              <a:spcBef>
                <a:spcPts val="1800"/>
              </a:spcBef>
              <a:buClr>
                <a:schemeClr val="dk1"/>
              </a:buClr>
              <a:buSzPct val="100000"/>
            </a:pPr>
            <a:r>
              <a:rPr lang="en-US" sz="2000" dirty="0">
                <a:solidFill>
                  <a:schemeClr val="tx1"/>
                </a:solidFill>
                <a:latin typeface="Lexend Deca Light" pitchFamily="2" charset="77"/>
              </a:rPr>
              <a:t>You sell 3 granola bars for 30¢ each. What is the total? </a:t>
            </a:r>
          </a:p>
          <a:p>
            <a:pPr>
              <a:lnSpc>
                <a:spcPct val="100000"/>
              </a:lnSpc>
              <a:spcBef>
                <a:spcPts val="1800"/>
              </a:spcBef>
              <a:buClr>
                <a:schemeClr val="dk1"/>
              </a:buClr>
              <a:buSzPct val="100000"/>
            </a:pPr>
            <a:r>
              <a:rPr lang="en-US" sz="2000" dirty="0">
                <a:solidFill>
                  <a:schemeClr val="tx1"/>
                </a:solidFill>
                <a:latin typeface="Lexend Deca Light" pitchFamily="2" charset="77"/>
              </a:rPr>
              <a:t>You sell 2 boxes of granola bars for $1 each, and 1 granola bar for 40¢. What is the total?</a:t>
            </a:r>
          </a:p>
          <a:p>
            <a:pPr>
              <a:lnSpc>
                <a:spcPct val="100000"/>
              </a:lnSpc>
              <a:spcBef>
                <a:spcPts val="1800"/>
              </a:spcBef>
              <a:buClr>
                <a:schemeClr val="dk1"/>
              </a:buClr>
              <a:buSzPct val="100000"/>
            </a:pPr>
            <a:r>
              <a:rPr lang="en-US" sz="2000" dirty="0">
                <a:solidFill>
                  <a:schemeClr val="tx1"/>
                </a:solidFill>
                <a:latin typeface="Lexend Deca Light" pitchFamily="2" charset="77"/>
              </a:rPr>
              <a:t>You sell 1 box for $1.20 ($1 + 20¢) and 2 single granola bars for 30¢ each. What is the total?</a:t>
            </a:r>
          </a:p>
        </p:txBody>
      </p:sp>
    </p:spTree>
    <p:extLst>
      <p:ext uri="{BB962C8B-B14F-4D97-AF65-F5344CB8AC3E}">
        <p14:creationId xmlns:p14="http://schemas.microsoft.com/office/powerpoint/2010/main" val="3740924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A96A4246-8597-47FD-90BB-94F669DB08BA}"/>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3967" b="3967"/>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ln>
            <a:noFill/>
          </a:ln>
        </p:spPr>
      </p:pic>
      <p:pic>
        <p:nvPicPr>
          <p:cNvPr id="12" name="Picture 11">
            <a:extLst>
              <a:ext uri="{FF2B5EF4-FFF2-40B4-BE49-F238E27FC236}">
                <a16:creationId xmlns:a16="http://schemas.microsoft.com/office/drawing/2014/main" id="{109DEBB7-EED8-40D8-955C-FC0310251FE6}"/>
              </a:ext>
            </a:extLst>
          </p:cNvPr>
          <p:cNvPicPr>
            <a:picLocks noChangeAspect="1"/>
          </p:cNvPicPr>
          <p:nvPr/>
        </p:nvPicPr>
        <p:blipFill>
          <a:blip r:embed="rId4">
            <a:extLst>
              <a:ext uri="{28A0092B-C50C-407E-A947-70E740481C1C}">
                <a14:useLocalDpi xmlns:a14="http://schemas.microsoft.com/office/drawing/2010/main" val="0"/>
              </a:ext>
            </a:extLst>
          </a:blip>
          <a:srcRect t="3973" b="3973"/>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9" name="Freeform: Shape 18">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20">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5" name="Rectangle 24">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Rounded Corners 14">
            <a:extLst>
              <a:ext uri="{FF2B5EF4-FFF2-40B4-BE49-F238E27FC236}">
                <a16:creationId xmlns:a16="http://schemas.microsoft.com/office/drawing/2014/main" id="{97718311-8474-4D06-BECE-F6AC24249ED0}"/>
              </a:ext>
            </a:extLst>
          </p:cNvPr>
          <p:cNvSpPr/>
          <p:nvPr/>
        </p:nvSpPr>
        <p:spPr>
          <a:xfrm>
            <a:off x="250316" y="571350"/>
            <a:ext cx="5258662" cy="5711201"/>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3" name="Straight Connector 12">
            <a:extLst>
              <a:ext uri="{FF2B5EF4-FFF2-40B4-BE49-F238E27FC236}">
                <a16:creationId xmlns:a16="http://schemas.microsoft.com/office/drawing/2014/main" id="{97018A3F-AFEC-47A8-AD95-4E1CE0928F2B}"/>
              </a:ext>
            </a:extLst>
          </p:cNvPr>
          <p:cNvCxnSpPr/>
          <p:nvPr/>
        </p:nvCxnSpPr>
        <p:spPr>
          <a:xfrm>
            <a:off x="688464" y="1649694"/>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itle 3">
            <a:extLst>
              <a:ext uri="{FF2B5EF4-FFF2-40B4-BE49-F238E27FC236}">
                <a16:creationId xmlns:a16="http://schemas.microsoft.com/office/drawing/2014/main" id="{04452BE3-AAEC-4C7C-8C2F-DE3296DD1520}"/>
              </a:ext>
            </a:extLst>
          </p:cNvPr>
          <p:cNvSpPr txBox="1">
            <a:spLocks/>
          </p:cNvSpPr>
          <p:nvPr/>
        </p:nvSpPr>
        <p:spPr>
          <a:xfrm>
            <a:off x="594521" y="862061"/>
            <a:ext cx="4125282" cy="7876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More Practice</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440217" y="1760942"/>
            <a:ext cx="4893216" cy="4649625"/>
          </a:xfrm>
        </p:spPr>
        <p:txBody>
          <a:bodyPr vert="horz" lIns="91440" tIns="45720" rIns="91440" bIns="45720" rtlCol="0">
            <a:noAutofit/>
          </a:bodyPr>
          <a:lstStyle/>
          <a:p>
            <a:pPr>
              <a:lnSpc>
                <a:spcPct val="100000"/>
              </a:lnSpc>
              <a:spcBef>
                <a:spcPts val="1800"/>
              </a:spcBef>
            </a:pPr>
            <a:r>
              <a:rPr lang="en-US" sz="2000" dirty="0">
                <a:latin typeface="Lexend Deca Light" pitchFamily="2" charset="77"/>
              </a:rPr>
              <a:t>A customer spends 75¢ and pays with a </a:t>
            </a:r>
            <a:r>
              <a:rPr lang="en-US" sz="2000" dirty="0" err="1">
                <a:latin typeface="Lexend Deca Light" pitchFamily="2" charset="77"/>
              </a:rPr>
              <a:t>loonie</a:t>
            </a:r>
            <a:r>
              <a:rPr lang="en-US" sz="2000" dirty="0">
                <a:latin typeface="Lexend Deca Light" pitchFamily="2" charset="77"/>
              </a:rPr>
              <a:t> ($1). How much change should you give them?</a:t>
            </a:r>
          </a:p>
          <a:p>
            <a:pPr>
              <a:lnSpc>
                <a:spcPct val="100000"/>
              </a:lnSpc>
              <a:spcBef>
                <a:spcPts val="1800"/>
              </a:spcBef>
            </a:pPr>
            <a:r>
              <a:rPr lang="en-US" sz="2000" dirty="0">
                <a:latin typeface="Lexend Deca Light" pitchFamily="2" charset="77"/>
              </a:rPr>
              <a:t>A customer spends 45¢ . They pay with 2 quarters (25¢ each). How much change should you give them?</a:t>
            </a:r>
          </a:p>
          <a:p>
            <a:pPr>
              <a:lnSpc>
                <a:spcPct val="100000"/>
              </a:lnSpc>
              <a:spcBef>
                <a:spcPts val="1800"/>
              </a:spcBef>
            </a:pPr>
            <a:r>
              <a:rPr lang="en-US" sz="2000" dirty="0">
                <a:latin typeface="Lexend Deca Light" pitchFamily="2" charset="77"/>
              </a:rPr>
              <a:t>A customer buys 4 bars for 10¢ each. They pay with 1 quarter (25¢) and 2 dimes (10¢ each). How much change should you give them?</a:t>
            </a:r>
          </a:p>
        </p:txBody>
      </p:sp>
    </p:spTree>
    <p:extLst>
      <p:ext uri="{BB962C8B-B14F-4D97-AF65-F5344CB8AC3E}">
        <p14:creationId xmlns:p14="http://schemas.microsoft.com/office/powerpoint/2010/main" val="15062381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3400</TotalTime>
  <Words>677</Words>
  <Application>Microsoft Macintosh PowerPoint</Application>
  <PresentationFormat>On-screen Show (4:3)</PresentationFormat>
  <Paragraphs>48</Paragraphs>
  <Slides>6</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Arial Rounded MT Bold</vt:lpstr>
      <vt:lpstr>Calibri</vt:lpstr>
      <vt:lpstr>IIKLH K+ Arial MT</vt:lpstr>
      <vt:lpstr>Lexend Deca Light</vt:lpstr>
      <vt:lpstr>Lexend Deca Medium</vt:lpstr>
      <vt:lpstr>Symbol</vt:lpstr>
      <vt:lpstr>Office Theme</vt:lpstr>
      <vt:lpstr>A Note for Teachers </vt:lpstr>
      <vt:lpstr>PowerPoint Presentation</vt:lpstr>
      <vt:lpstr>Learning Goals</vt:lpstr>
      <vt:lpstr>Bake Sale!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Nicole Koopstra</cp:lastModifiedBy>
  <cp:revision>128</cp:revision>
  <cp:lastPrinted>2023-02-23T15:39:57Z</cp:lastPrinted>
  <dcterms:created xsi:type="dcterms:W3CDTF">2022-06-20T17:57:32Z</dcterms:created>
  <dcterms:modified xsi:type="dcterms:W3CDTF">2024-10-08T18:54:50Z</dcterms:modified>
</cp:coreProperties>
</file>